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0" r:id="rId3"/>
    <p:sldId id="281" r:id="rId4"/>
    <p:sldId id="282" r:id="rId5"/>
    <p:sldId id="283" r:id="rId6"/>
    <p:sldId id="284" r:id="rId7"/>
    <p:sldId id="285" r:id="rId8"/>
    <p:sldId id="274" r:id="rId9"/>
    <p:sldId id="289" r:id="rId10"/>
    <p:sldId id="290" r:id="rId11"/>
    <p:sldId id="261" r:id="rId12"/>
    <p:sldId id="267" r:id="rId13"/>
    <p:sldId id="262" r:id="rId14"/>
    <p:sldId id="287" r:id="rId15"/>
    <p:sldId id="288" r:id="rId16"/>
    <p:sldId id="291" r:id="rId17"/>
    <p:sldId id="292" r:id="rId18"/>
    <p:sldId id="293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EC80A"/>
    <a:srgbClr val="FFD745"/>
    <a:srgbClr val="FECA25"/>
    <a:srgbClr val="FDC415"/>
    <a:srgbClr val="FFC001"/>
    <a:srgbClr val="FEBA01"/>
    <a:srgbClr val="FFD744"/>
    <a:srgbClr val="FFD239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5122" autoAdjust="0"/>
  </p:normalViewPr>
  <p:slideViewPr>
    <p:cSldViewPr snapToGrid="0" showGuides="1">
      <p:cViewPr varScale="1">
        <p:scale>
          <a:sx n="105" d="100"/>
          <a:sy n="105" d="100"/>
        </p:scale>
        <p:origin x="200" y="56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2020/5/23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im-SungIl/CatchPractic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43396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서버 </a:t>
              </a:r>
              <a:r>
                <a:rPr lang="en-US" altLang="ko-KR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(Backend)</a:t>
              </a:r>
              <a:r>
                <a:rPr lang="ko-KR" altLang="en-US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 개발이란</a:t>
              </a:r>
              <a:r>
                <a:rPr lang="en-US" altLang="ko-KR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?</a:t>
              </a:r>
              <a:endParaRPr lang="ko-KR" altLang="en-US" sz="4000" b="1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430111"/>
            <a:ext cx="4626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Spring Framework</a:t>
            </a:r>
            <a:endParaRPr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312761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53985" y="14613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650" y="136133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Spring Framework</a:t>
            </a:r>
            <a:r>
              <a:rPr lang="ko-KR" altLang="en-US" sz="2000" b="1" dirty="0"/>
              <a:t>란</a:t>
            </a:r>
            <a:r>
              <a:rPr lang="en-US" altLang="ko-KR" sz="2000" b="1" dirty="0"/>
              <a:t>?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자바 엔터프라이즈 개발을 편하게 해주는 오픈소스 경량급 애플리케이션 프레임워크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5F8DD31-596C-5246-9854-56FD6E8F6105}"/>
              </a:ext>
            </a:extLst>
          </p:cNvPr>
          <p:cNvSpPr/>
          <p:nvPr/>
        </p:nvSpPr>
        <p:spPr>
          <a:xfrm>
            <a:off x="3085691" y="1666936"/>
            <a:ext cx="2191703" cy="342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C703F34-349A-DE4D-B22B-16A7B5D6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5" y="2621043"/>
            <a:ext cx="4565615" cy="27608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86F655-E245-1046-8BD1-5508A215B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93" t="2304" r="813" b="59539"/>
          <a:stretch/>
        </p:blipFill>
        <p:spPr>
          <a:xfrm>
            <a:off x="3052933" y="4807131"/>
            <a:ext cx="4377768" cy="12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5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4087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서버 개발 실습 전체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2">
            <a:extLst>
              <a:ext uri="{FF2B5EF4-FFF2-40B4-BE49-F238E27FC236}">
                <a16:creationId xmlns:a16="http://schemas.microsoft.com/office/drawing/2014/main" id="{CAA07C80-F0FC-C64F-9EF0-9D17DB7DA2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2" t="7813" b="7813"/>
          <a:stretch/>
        </p:blipFill>
        <p:spPr>
          <a:xfrm>
            <a:off x="-1" y="0"/>
            <a:ext cx="12181114" cy="6858000"/>
          </a:xfrm>
          <a:prstGeom prst="rect">
            <a:avLst/>
          </a:prstGeom>
        </p:spPr>
      </p:pic>
      <p:sp>
        <p:nvSpPr>
          <p:cNvPr id="33" name="正方形/長方形 9">
            <a:extLst>
              <a:ext uri="{FF2B5EF4-FFF2-40B4-BE49-F238E27FC236}">
                <a16:creationId xmlns:a16="http://schemas.microsoft.com/office/drawing/2014/main" id="{9DFA9D8F-84E9-4243-8E05-6BCB832C4F3D}"/>
              </a:ext>
            </a:extLst>
          </p:cNvPr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466" y="26006"/>
            <a:ext cx="4865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서버 개발 실습 전체 개요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B683DF1-BDC4-394F-9F0B-1B39E7766EDA}"/>
              </a:ext>
            </a:extLst>
          </p:cNvPr>
          <p:cNvSpPr/>
          <p:nvPr/>
        </p:nvSpPr>
        <p:spPr>
          <a:xfrm>
            <a:off x="826365" y="1447390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처리 요청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65029C-CA81-444B-B07C-DC24C4EE4838}"/>
              </a:ext>
            </a:extLst>
          </p:cNvPr>
          <p:cNvSpPr/>
          <p:nvPr/>
        </p:nvSpPr>
        <p:spPr>
          <a:xfrm>
            <a:off x="3162352" y="1447390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요청을 처리할 프로세스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172E45D-CDBB-DA4F-845B-B6035AD82DA1}"/>
              </a:ext>
            </a:extLst>
          </p:cNvPr>
          <p:cNvSpPr/>
          <p:nvPr/>
        </p:nvSpPr>
        <p:spPr>
          <a:xfrm>
            <a:off x="5498339" y="1447390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비즈니스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로직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CB519BB-6556-9742-AEF9-CF49D2731622}"/>
              </a:ext>
            </a:extLst>
          </p:cNvPr>
          <p:cNvSpPr/>
          <p:nvPr/>
        </p:nvSpPr>
        <p:spPr>
          <a:xfrm>
            <a:off x="7834326" y="1447390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 CRUD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</a:t>
            </a:r>
          </a:p>
        </p:txBody>
      </p:sp>
      <p:pic>
        <p:nvPicPr>
          <p:cNvPr id="19" name="Picture 14" descr="ê´ë ¨ ì´ë¯¸ì§">
            <a:extLst>
              <a:ext uri="{FF2B5EF4-FFF2-40B4-BE49-F238E27FC236}">
                <a16:creationId xmlns:a16="http://schemas.microsoft.com/office/drawing/2014/main" id="{4525F097-CE89-2244-853C-9FABB24A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061" y="1733979"/>
            <a:ext cx="1713272" cy="171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444C834-3EAA-B84F-8506-8CA82C65127C}"/>
              </a:ext>
            </a:extLst>
          </p:cNvPr>
          <p:cNvSpPr/>
          <p:nvPr/>
        </p:nvSpPr>
        <p:spPr>
          <a:xfrm>
            <a:off x="7834326" y="2939760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비즈니스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로직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DB52FCF-2C29-6B4A-A5C3-D8AEBF6279A3}"/>
              </a:ext>
            </a:extLst>
          </p:cNvPr>
          <p:cNvSpPr/>
          <p:nvPr/>
        </p:nvSpPr>
        <p:spPr>
          <a:xfrm>
            <a:off x="5498339" y="2939760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응답 값 생성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14FA14B8-67EC-FC40-8084-47833B79142C}"/>
              </a:ext>
            </a:extLst>
          </p:cNvPr>
          <p:cNvSpPr/>
          <p:nvPr/>
        </p:nvSpPr>
        <p:spPr>
          <a:xfrm>
            <a:off x="826365" y="2939760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 값 수신 후 처리</a:t>
            </a:r>
          </a:p>
        </p:txBody>
      </p:sp>
      <p:cxnSp>
        <p:nvCxnSpPr>
          <p:cNvPr id="23" name="직선 연결선 4">
            <a:extLst>
              <a:ext uri="{FF2B5EF4-FFF2-40B4-BE49-F238E27FC236}">
                <a16:creationId xmlns:a16="http://schemas.microsoft.com/office/drawing/2014/main" id="{C80390D1-02FE-9841-8444-8EE778EAEA1B}"/>
              </a:ext>
            </a:extLst>
          </p:cNvPr>
          <p:cNvCxnSpPr/>
          <p:nvPr/>
        </p:nvCxnSpPr>
        <p:spPr>
          <a:xfrm>
            <a:off x="2976113" y="994503"/>
            <a:ext cx="0" cy="330304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39">
            <a:extLst>
              <a:ext uri="{FF2B5EF4-FFF2-40B4-BE49-F238E27FC236}">
                <a16:creationId xmlns:a16="http://schemas.microsoft.com/office/drawing/2014/main" id="{A7DE3305-7C67-B845-9867-FCFB99FAC887}"/>
              </a:ext>
            </a:extLst>
          </p:cNvPr>
          <p:cNvCxnSpPr/>
          <p:nvPr/>
        </p:nvCxnSpPr>
        <p:spPr>
          <a:xfrm>
            <a:off x="10152768" y="994503"/>
            <a:ext cx="0" cy="330304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687873AF-B9C2-9649-B8BD-456CC508F4EA}"/>
              </a:ext>
            </a:extLst>
          </p:cNvPr>
          <p:cNvSpPr/>
          <p:nvPr/>
        </p:nvSpPr>
        <p:spPr>
          <a:xfrm>
            <a:off x="2768227" y="1725592"/>
            <a:ext cx="367394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40">
            <a:extLst>
              <a:ext uri="{FF2B5EF4-FFF2-40B4-BE49-F238E27FC236}">
                <a16:creationId xmlns:a16="http://schemas.microsoft.com/office/drawing/2014/main" id="{A0AE0EE3-6D63-6942-A077-05DB3599A36C}"/>
              </a:ext>
            </a:extLst>
          </p:cNvPr>
          <p:cNvSpPr/>
          <p:nvPr/>
        </p:nvSpPr>
        <p:spPr>
          <a:xfrm>
            <a:off x="5070560" y="1725592"/>
            <a:ext cx="367394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41">
            <a:extLst>
              <a:ext uri="{FF2B5EF4-FFF2-40B4-BE49-F238E27FC236}">
                <a16:creationId xmlns:a16="http://schemas.microsoft.com/office/drawing/2014/main" id="{5AEC6741-7A02-9945-8163-1568C377BB78}"/>
              </a:ext>
            </a:extLst>
          </p:cNvPr>
          <p:cNvSpPr/>
          <p:nvPr/>
        </p:nvSpPr>
        <p:spPr>
          <a:xfrm>
            <a:off x="7406547" y="1725592"/>
            <a:ext cx="367394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42">
            <a:extLst>
              <a:ext uri="{FF2B5EF4-FFF2-40B4-BE49-F238E27FC236}">
                <a16:creationId xmlns:a16="http://schemas.microsoft.com/office/drawing/2014/main" id="{3A57507F-9E15-5445-92FE-176E7409D565}"/>
              </a:ext>
            </a:extLst>
          </p:cNvPr>
          <p:cNvSpPr/>
          <p:nvPr/>
        </p:nvSpPr>
        <p:spPr>
          <a:xfrm rot="10800000">
            <a:off x="7406547" y="3231246"/>
            <a:ext cx="367394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43">
            <a:extLst>
              <a:ext uri="{FF2B5EF4-FFF2-40B4-BE49-F238E27FC236}">
                <a16:creationId xmlns:a16="http://schemas.microsoft.com/office/drawing/2014/main" id="{A088401A-A852-EC4F-B802-E81C306792A6}"/>
              </a:ext>
            </a:extLst>
          </p:cNvPr>
          <p:cNvSpPr/>
          <p:nvPr/>
        </p:nvSpPr>
        <p:spPr>
          <a:xfrm rot="10800000">
            <a:off x="2768227" y="3217961"/>
            <a:ext cx="2635967" cy="229289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47">
            <a:extLst>
              <a:ext uri="{FF2B5EF4-FFF2-40B4-BE49-F238E27FC236}">
                <a16:creationId xmlns:a16="http://schemas.microsoft.com/office/drawing/2014/main" id="{C5373834-00BC-F74F-BC4A-243E664DA5D1}"/>
              </a:ext>
            </a:extLst>
          </p:cNvPr>
          <p:cNvSpPr/>
          <p:nvPr/>
        </p:nvSpPr>
        <p:spPr>
          <a:xfrm rot="1036749">
            <a:off x="9853506" y="1823203"/>
            <a:ext cx="598525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48">
            <a:extLst>
              <a:ext uri="{FF2B5EF4-FFF2-40B4-BE49-F238E27FC236}">
                <a16:creationId xmlns:a16="http://schemas.microsoft.com/office/drawing/2014/main" id="{791D73C1-62FC-2C4A-A64E-8A10DA97C700}"/>
              </a:ext>
            </a:extLst>
          </p:cNvPr>
          <p:cNvSpPr/>
          <p:nvPr/>
        </p:nvSpPr>
        <p:spPr>
          <a:xfrm rot="9273972">
            <a:off x="9851432" y="3102533"/>
            <a:ext cx="598525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BCAB8F-013E-C441-8F0C-AA7FEA33CA6A}"/>
              </a:ext>
            </a:extLst>
          </p:cNvPr>
          <p:cNvGrpSpPr/>
          <p:nvPr/>
        </p:nvGrpSpPr>
        <p:grpSpPr>
          <a:xfrm>
            <a:off x="2860766" y="1123406"/>
            <a:ext cx="2392134" cy="1714806"/>
            <a:chOff x="2860766" y="1123406"/>
            <a:chExt cx="2392134" cy="1714806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32A1B2E-8EE1-154F-BE52-73C8519DB93B}"/>
                </a:ext>
              </a:extLst>
            </p:cNvPr>
            <p:cNvSpPr/>
            <p:nvPr/>
          </p:nvSpPr>
          <p:spPr>
            <a:xfrm>
              <a:off x="2860766" y="1123406"/>
              <a:ext cx="2392134" cy="1345474"/>
            </a:xfrm>
            <a:prstGeom prst="roundRect">
              <a:avLst/>
            </a:pr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59C8BB-9C54-E447-BCFB-B9EFAE96ACCD}"/>
                </a:ext>
              </a:extLst>
            </p:cNvPr>
            <p:cNvSpPr txBox="1"/>
            <p:nvPr/>
          </p:nvSpPr>
          <p:spPr>
            <a:xfrm>
              <a:off x="3675157" y="2468880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1</a:t>
              </a:r>
              <a:r>
                <a:rPr kumimoji="1" lang="ko-KR" altLang="en-US" b="1" dirty="0"/>
                <a:t>주차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782526-F0B9-3F44-BC4F-EDDDD2F32CA0}"/>
              </a:ext>
            </a:extLst>
          </p:cNvPr>
          <p:cNvGrpSpPr/>
          <p:nvPr/>
        </p:nvGrpSpPr>
        <p:grpSpPr>
          <a:xfrm>
            <a:off x="583979" y="903893"/>
            <a:ext cx="5869072" cy="3549772"/>
            <a:chOff x="583979" y="903893"/>
            <a:chExt cx="5869072" cy="3549772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25C12746-93DF-584F-8D9E-2A0AFEA43A60}"/>
                </a:ext>
              </a:extLst>
            </p:cNvPr>
            <p:cNvSpPr/>
            <p:nvPr/>
          </p:nvSpPr>
          <p:spPr>
            <a:xfrm>
              <a:off x="583979" y="903893"/>
              <a:ext cx="5869072" cy="3156973"/>
            </a:xfrm>
            <a:prstGeom prst="roundRect">
              <a:avLst/>
            </a:pr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EF41AC-51F3-E04B-A26A-2EDC8A2EB8D8}"/>
                </a:ext>
              </a:extLst>
            </p:cNvPr>
            <p:cNvSpPr txBox="1"/>
            <p:nvPr/>
          </p:nvSpPr>
          <p:spPr>
            <a:xfrm>
              <a:off x="3207911" y="4065254"/>
              <a:ext cx="934492" cy="388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</a:t>
              </a:r>
              <a:r>
                <a:rPr kumimoji="1" lang="ko-KR" altLang="en-US" b="1" dirty="0"/>
                <a:t>주차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A525CE0-0A3F-9545-81F7-DC016A430F77}"/>
              </a:ext>
            </a:extLst>
          </p:cNvPr>
          <p:cNvGrpSpPr/>
          <p:nvPr/>
        </p:nvGrpSpPr>
        <p:grpSpPr>
          <a:xfrm>
            <a:off x="6695437" y="857003"/>
            <a:ext cx="5358895" cy="3587123"/>
            <a:chOff x="6695437" y="857003"/>
            <a:chExt cx="5358895" cy="3587123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0102F13C-7675-9340-90C5-BF1ABD751B74}"/>
                </a:ext>
              </a:extLst>
            </p:cNvPr>
            <p:cNvSpPr/>
            <p:nvPr/>
          </p:nvSpPr>
          <p:spPr>
            <a:xfrm>
              <a:off x="6695437" y="857003"/>
              <a:ext cx="5358895" cy="3199725"/>
            </a:xfrm>
            <a:prstGeom prst="roundRect">
              <a:avLst/>
            </a:prstGeom>
            <a:noFill/>
            <a:ln w="381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D0618D-07EA-7A46-B990-7217EC454B85}"/>
                </a:ext>
              </a:extLst>
            </p:cNvPr>
            <p:cNvSpPr txBox="1"/>
            <p:nvPr/>
          </p:nvSpPr>
          <p:spPr>
            <a:xfrm>
              <a:off x="9047488" y="4074794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/>
                <a:t>3</a:t>
              </a:r>
              <a:r>
                <a:rPr kumimoji="1" lang="ko-KR" altLang="en-US" b="1" dirty="0"/>
                <a:t>주차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EF284E-207C-A147-AF93-F98E9F69B1C4}"/>
              </a:ext>
            </a:extLst>
          </p:cNvPr>
          <p:cNvSpPr/>
          <p:nvPr/>
        </p:nvSpPr>
        <p:spPr>
          <a:xfrm>
            <a:off x="1813659" y="4864840"/>
            <a:ext cx="95724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4000" dirty="0">
                <a:hlinkClick r:id="rId4"/>
              </a:rPr>
              <a:t>https://github.com/Kim-SungIl/CatchPractice</a:t>
            </a:r>
            <a:endParaRPr lang="en" altLang="ko-KR" sz="4000" dirty="0"/>
          </a:p>
          <a:p>
            <a:pPr algn="ctr"/>
            <a:r>
              <a:rPr lang="ko-KR" altLang="en-US" sz="4000" dirty="0"/>
              <a:t>확인 후 실습 시작</a:t>
            </a:r>
          </a:p>
        </p:txBody>
      </p:sp>
    </p:spTree>
    <p:extLst>
      <p:ext uri="{BB962C8B-B14F-4D97-AF65-F5344CB8AC3E}">
        <p14:creationId xmlns:p14="http://schemas.microsoft.com/office/powerpoint/2010/main" val="423252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6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8418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실습</a:t>
              </a:r>
              <a:endParaRPr lang="en-US" altLang="ko-KR" sz="4000" spc="300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4E6C9C-384B-BB4B-914E-CD571980C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95" y="543909"/>
            <a:ext cx="9648497" cy="6030311"/>
          </a:xfrm>
          <a:prstGeom prst="rect">
            <a:avLst/>
          </a:prstGeom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56A7D9F8-8743-814D-812E-EF1EF4E7EFB1}"/>
              </a:ext>
            </a:extLst>
          </p:cNvPr>
          <p:cNvSpPr txBox="1"/>
          <p:nvPr/>
        </p:nvSpPr>
        <p:spPr>
          <a:xfrm>
            <a:off x="122776" y="82244"/>
            <a:ext cx="5111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Help &gt; Eclipse Marketplace &gt; Find : STS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0326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E5DAA3-6BCE-ED40-9E04-6A6B0A3F1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6" t="3065" r="5249" b="5748"/>
          <a:stretch/>
        </p:blipFill>
        <p:spPr>
          <a:xfrm>
            <a:off x="798785" y="604345"/>
            <a:ext cx="4635063" cy="6253655"/>
          </a:xfrm>
          <a:prstGeom prst="rect">
            <a:avLst/>
          </a:prstGeom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4ADBEE25-E839-CF47-8918-94E71AEF6B2A}"/>
              </a:ext>
            </a:extLst>
          </p:cNvPr>
          <p:cNvSpPr txBox="1"/>
          <p:nvPr/>
        </p:nvSpPr>
        <p:spPr>
          <a:xfrm>
            <a:off x="122776" y="82244"/>
            <a:ext cx="8860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Spring Tools 4 (aka Spring Tool Suite 4) Install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&gt;</a:t>
            </a:r>
            <a:r>
              <a:rPr lang="ko-KR" altLang="en-US" sz="2400" b="1" dirty="0"/>
              <a:t> 설치 완료 후 </a:t>
            </a:r>
            <a:r>
              <a:rPr lang="en-US" altLang="ko-KR" sz="2400" b="1" dirty="0"/>
              <a:t>Restart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9329C-C770-BF4E-A8D8-3A73722AE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" t="2479" r="5862" b="5260"/>
          <a:stretch/>
        </p:blipFill>
        <p:spPr>
          <a:xfrm>
            <a:off x="6526924" y="530772"/>
            <a:ext cx="4582510" cy="63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5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>
            <a:extLst>
              <a:ext uri="{FF2B5EF4-FFF2-40B4-BE49-F238E27FC236}">
                <a16:creationId xmlns:a16="http://schemas.microsoft.com/office/drawing/2014/main" id="{4ADBEE25-E839-CF47-8918-94E71AEF6B2A}"/>
              </a:ext>
            </a:extLst>
          </p:cNvPr>
          <p:cNvSpPr txBox="1"/>
          <p:nvPr/>
        </p:nvSpPr>
        <p:spPr>
          <a:xfrm>
            <a:off x="122776" y="82244"/>
            <a:ext cx="7342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File &gt; New &gt; Other &gt; Spring Boot &gt; Spring Starter Project</a:t>
            </a:r>
            <a:endParaRPr lang="ko-KR" altLang="en-US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22BAE4-FA5B-1643-BD10-C82BBB1FF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7" t="17549" r="29183" b="26093"/>
          <a:stretch/>
        </p:blipFill>
        <p:spPr>
          <a:xfrm>
            <a:off x="404949" y="679268"/>
            <a:ext cx="5786845" cy="4924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6099F6-93CB-BB4D-AC2F-410C94743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99" t="17560" r="29617" b="26549"/>
          <a:stretch/>
        </p:blipFill>
        <p:spPr>
          <a:xfrm>
            <a:off x="6322423" y="679268"/>
            <a:ext cx="5763821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36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>
            <a:extLst>
              <a:ext uri="{FF2B5EF4-FFF2-40B4-BE49-F238E27FC236}">
                <a16:creationId xmlns:a16="http://schemas.microsoft.com/office/drawing/2014/main" id="{4ADBEE25-E839-CF47-8918-94E71AEF6B2A}"/>
              </a:ext>
            </a:extLst>
          </p:cNvPr>
          <p:cNvSpPr txBox="1"/>
          <p:nvPr/>
        </p:nvSpPr>
        <p:spPr>
          <a:xfrm>
            <a:off x="122776" y="82244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/>
              <a:t>다음과 같이 설정한다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E8AFCE-70F1-FC4D-B71E-05AFEA07D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65" t="7931" r="29858" b="25905"/>
          <a:stretch/>
        </p:blipFill>
        <p:spPr>
          <a:xfrm>
            <a:off x="483326" y="648411"/>
            <a:ext cx="5610060" cy="5765451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F9042BB0-3661-0446-813F-B702140AC6C2}"/>
              </a:ext>
            </a:extLst>
          </p:cNvPr>
          <p:cNvSpPr txBox="1"/>
          <p:nvPr/>
        </p:nvSpPr>
        <p:spPr>
          <a:xfrm>
            <a:off x="6314571" y="648410"/>
            <a:ext cx="5664069" cy="501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Name : Project </a:t>
            </a:r>
            <a:r>
              <a:rPr lang="ko-KR" altLang="en-US" sz="2400" b="1" dirty="0"/>
              <a:t>이름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b="1" dirty="0"/>
              <a:t>Group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프로젝트 </a:t>
            </a:r>
            <a:r>
              <a:rPr lang="ko-KR" altLang="en-US" sz="2400" b="1" dirty="0" err="1"/>
              <a:t>그룹명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b="1" dirty="0"/>
              <a:t>Artifact: </a:t>
            </a:r>
            <a:r>
              <a:rPr lang="en" altLang="ko-KR" sz="2400" b="1" dirty="0" err="1"/>
              <a:t>Mave</a:t>
            </a:r>
            <a:r>
              <a:rPr lang="en" altLang="ko-KR" sz="2400" b="1" dirty="0"/>
              <a:t> </a:t>
            </a:r>
            <a:r>
              <a:rPr lang="ko-KR" altLang="en-US" sz="2400" b="1" dirty="0" err="1"/>
              <a:t>아티팩트</a:t>
            </a:r>
            <a:r>
              <a:rPr lang="ko-KR" altLang="en-US" sz="2400" b="1" dirty="0"/>
              <a:t> 이름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이것이 프로젝트명으로 사용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b="1" dirty="0"/>
              <a:t>Version: 0.0.1-SNAPSHOT - </a:t>
            </a:r>
            <a:r>
              <a:rPr lang="ko-KR" altLang="en-US" sz="2400" b="1" dirty="0"/>
              <a:t>프로젝트의 버전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b="1" dirty="0"/>
              <a:t>Description: </a:t>
            </a:r>
            <a:r>
              <a:rPr lang="ko-KR" altLang="en-US" sz="2400" b="1" dirty="0"/>
              <a:t>프로젝트 설명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b="1" dirty="0"/>
              <a:t>Package : </a:t>
            </a:r>
            <a:r>
              <a:rPr lang="ko-KR" altLang="en-US" sz="2400" b="1" dirty="0"/>
              <a:t>프로젝트 생성 후 초기 코드 들이 위치할 기본 </a:t>
            </a:r>
            <a:r>
              <a:rPr lang="en-US" altLang="ko-KR" sz="2400" b="1" dirty="0"/>
              <a:t>Package </a:t>
            </a:r>
            <a:r>
              <a:rPr lang="ko-KR" altLang="en-US" sz="2400" b="1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268980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>
            <a:extLst>
              <a:ext uri="{FF2B5EF4-FFF2-40B4-BE49-F238E27FC236}">
                <a16:creationId xmlns:a16="http://schemas.microsoft.com/office/drawing/2014/main" id="{4ADBEE25-E839-CF47-8918-94E71AEF6B2A}"/>
              </a:ext>
            </a:extLst>
          </p:cNvPr>
          <p:cNvSpPr txBox="1"/>
          <p:nvPr/>
        </p:nvSpPr>
        <p:spPr>
          <a:xfrm>
            <a:off x="122776" y="82244"/>
            <a:ext cx="11513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Dependency </a:t>
            </a:r>
            <a:r>
              <a:rPr lang="ko-KR" altLang="en-US" sz="2400" b="1" dirty="0"/>
              <a:t>선택 </a:t>
            </a:r>
            <a:r>
              <a:rPr lang="en-US" altLang="ko-KR" sz="2400" b="1" dirty="0"/>
              <a:t>(Developer Tools &gt; Spring Boot </a:t>
            </a:r>
            <a:r>
              <a:rPr lang="en-US" altLang="ko-KR" sz="2400" b="1" dirty="0" err="1"/>
              <a:t>DevTools</a:t>
            </a:r>
            <a:r>
              <a:rPr lang="en-US" altLang="ko-KR" sz="2400" b="1" dirty="0"/>
              <a:t>, Web &gt; Spring Web) </a:t>
            </a:r>
            <a:r>
              <a:rPr lang="ko-KR" altLang="en-US" sz="2400" b="1" dirty="0"/>
              <a:t>후 </a:t>
            </a:r>
            <a:r>
              <a:rPr lang="en-US" altLang="ko-KR" sz="2400" b="1" dirty="0"/>
              <a:t>Finish</a:t>
            </a:r>
            <a:r>
              <a:rPr lang="ko-KR" altLang="en-US" sz="2400" b="1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FCB7D-7D87-C64C-8579-F805DE448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1" t="7931" r="29614" b="7048"/>
          <a:stretch/>
        </p:blipFill>
        <p:spPr>
          <a:xfrm>
            <a:off x="313507" y="700663"/>
            <a:ext cx="4467497" cy="58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7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353985" y="14613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テキスト ボックス 3"/>
          <p:cNvSpPr txBox="1"/>
          <p:nvPr/>
        </p:nvSpPr>
        <p:spPr>
          <a:xfrm>
            <a:off x="755650" y="430111"/>
            <a:ext cx="5572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BackEnd</a:t>
            </a:r>
            <a:r>
              <a:rPr lang="en-US" altLang="ja-JP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Architecture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668181" y="370030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pic>
        <p:nvPicPr>
          <p:cNvPr id="18" name="Picture 10" descr="ìë² ìì´ì½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85" y="1873396"/>
            <a:ext cx="1826912" cy="18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1"/>
          <p:cNvSpPr txBox="1"/>
          <p:nvPr/>
        </p:nvSpPr>
        <p:spPr>
          <a:xfrm>
            <a:off x="6247477" y="3700308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Web Application</a:t>
            </a:r>
          </a:p>
          <a:p>
            <a:pPr algn="ctr"/>
            <a:r>
              <a:rPr lang="en-US" altLang="ko-KR" b="1" dirty="0"/>
              <a:t>Server</a:t>
            </a:r>
            <a:endParaRPr lang="ko-KR" altLang="en-US" b="1" dirty="0"/>
          </a:p>
        </p:txBody>
      </p:sp>
      <p:pic>
        <p:nvPicPr>
          <p:cNvPr id="20" name="Picture 1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32" y="1987036"/>
            <a:ext cx="1713272" cy="171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4"/>
          <p:cNvSpPr txBox="1"/>
          <p:nvPr/>
        </p:nvSpPr>
        <p:spPr>
          <a:xfrm>
            <a:off x="8915701" y="3700308"/>
            <a:ext cx="122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Database</a:t>
            </a:r>
            <a:endParaRPr lang="ko-KR" altLang="en-US" b="1" dirty="0"/>
          </a:p>
        </p:txBody>
      </p:sp>
      <p:pic>
        <p:nvPicPr>
          <p:cNvPr id="26" name="Picture 16" descr="ëìì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755" y="4215090"/>
            <a:ext cx="999245" cy="99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4" descr="ê³ ì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83" y="4314160"/>
            <a:ext cx="1601735" cy="9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왼쪽/오른쪽 화살표 22"/>
          <p:cNvSpPr/>
          <p:nvPr/>
        </p:nvSpPr>
        <p:spPr>
          <a:xfrm>
            <a:off x="2985589" y="2840767"/>
            <a:ext cx="633857" cy="17117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왼쪽/오른쪽 화살표 23"/>
          <p:cNvSpPr/>
          <p:nvPr/>
        </p:nvSpPr>
        <p:spPr>
          <a:xfrm>
            <a:off x="5725337" y="2840767"/>
            <a:ext cx="633857" cy="17117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왼쪽/오른쪽 화살표 24"/>
          <p:cNvSpPr/>
          <p:nvPr/>
        </p:nvSpPr>
        <p:spPr>
          <a:xfrm>
            <a:off x="8047676" y="2840767"/>
            <a:ext cx="633857" cy="171176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1" name="Picture 10" descr="ìë² ìì´ì½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79" y="1873396"/>
            <a:ext cx="1826912" cy="18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11"/>
          <p:cNvSpPr txBox="1"/>
          <p:nvPr/>
        </p:nvSpPr>
        <p:spPr>
          <a:xfrm>
            <a:off x="4109088" y="3700308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Web Server</a:t>
            </a:r>
            <a:endParaRPr lang="ko-KR" altLang="en-US" b="1" dirty="0"/>
          </a:p>
        </p:txBody>
      </p:sp>
      <p:pic>
        <p:nvPicPr>
          <p:cNvPr id="2052" name="Picture 4" descr="클라이언트 이미지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t="20752" r="73538" b="3455"/>
          <a:stretch/>
        </p:blipFill>
        <p:spPr bwMode="auto">
          <a:xfrm>
            <a:off x="1470859" y="2204872"/>
            <a:ext cx="1369593" cy="14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1"/>
          <p:cNvSpPr txBox="1"/>
          <p:nvPr/>
        </p:nvSpPr>
        <p:spPr>
          <a:xfrm>
            <a:off x="4058466" y="545885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정적 컨텐츠</a:t>
            </a:r>
          </a:p>
        </p:txBody>
      </p:sp>
      <p:sp>
        <p:nvSpPr>
          <p:cNvPr id="34" name="TextBox 11"/>
          <p:cNvSpPr txBox="1"/>
          <p:nvPr/>
        </p:nvSpPr>
        <p:spPr>
          <a:xfrm>
            <a:off x="6552048" y="545885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/>
              <a:t>동적 컨텐츠</a:t>
            </a:r>
          </a:p>
        </p:txBody>
      </p:sp>
      <p:pic>
        <p:nvPicPr>
          <p:cNvPr id="2058" name="Picture 10" descr="문서 이미지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66" y="4385761"/>
            <a:ext cx="631150" cy="85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3186184" y="1449238"/>
            <a:ext cx="7562330" cy="4520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9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353985" y="14613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テキスト ボックス 3"/>
          <p:cNvSpPr txBox="1"/>
          <p:nvPr/>
        </p:nvSpPr>
        <p:spPr>
          <a:xfrm>
            <a:off x="755650" y="430111"/>
            <a:ext cx="4392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BackEnd</a:t>
            </a:r>
            <a:r>
              <a:rPr lang="en-US" altLang="ja-JP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Process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26365" y="2100532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처리 요청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62352" y="2100532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요청을 처리할 프로세스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498339" y="2100532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비즈니스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로직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834326" y="2100532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 CRUD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</a:t>
            </a:r>
          </a:p>
        </p:txBody>
      </p:sp>
      <p:pic>
        <p:nvPicPr>
          <p:cNvPr id="36" name="Picture 1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061" y="2387121"/>
            <a:ext cx="1713272" cy="171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7834326" y="3592902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비즈니스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로직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498339" y="3592902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응답 값 생성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26365" y="3592902"/>
            <a:ext cx="1847824" cy="75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 값 수신 후 처리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976113" y="1647645"/>
            <a:ext cx="0" cy="330304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0152768" y="1647645"/>
            <a:ext cx="0" cy="330304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오른쪽 화살표 7"/>
          <p:cNvSpPr/>
          <p:nvPr/>
        </p:nvSpPr>
        <p:spPr>
          <a:xfrm>
            <a:off x="2768227" y="2378734"/>
            <a:ext cx="367394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5070560" y="2378734"/>
            <a:ext cx="367394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7406547" y="2378734"/>
            <a:ext cx="367394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0800000">
            <a:off x="7406547" y="3884388"/>
            <a:ext cx="367394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2768227" y="3871103"/>
            <a:ext cx="2635967" cy="229289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11"/>
          <p:cNvSpPr txBox="1"/>
          <p:nvPr/>
        </p:nvSpPr>
        <p:spPr>
          <a:xfrm>
            <a:off x="5593395" y="5145792"/>
            <a:ext cx="1005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/>
              <a:t>Server</a:t>
            </a:r>
            <a:endParaRPr lang="ko-KR" altLang="en-US" sz="2400" b="1" dirty="0"/>
          </a:p>
        </p:txBody>
      </p:sp>
      <p:sp>
        <p:nvSpPr>
          <p:cNvPr id="46" name="TextBox 11"/>
          <p:cNvSpPr txBox="1"/>
          <p:nvPr/>
        </p:nvSpPr>
        <p:spPr>
          <a:xfrm>
            <a:off x="10507187" y="5145792"/>
            <a:ext cx="1381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/>
              <a:t>Database</a:t>
            </a:r>
            <a:endParaRPr lang="ko-KR" altLang="en-US" sz="2400" b="1" dirty="0"/>
          </a:p>
        </p:txBody>
      </p:sp>
      <p:sp>
        <p:nvSpPr>
          <p:cNvPr id="47" name="TextBox 11"/>
          <p:cNvSpPr txBox="1"/>
          <p:nvPr/>
        </p:nvSpPr>
        <p:spPr>
          <a:xfrm>
            <a:off x="500837" y="5145792"/>
            <a:ext cx="24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/>
              <a:t>Client or Frontend</a:t>
            </a:r>
            <a:endParaRPr lang="ko-KR" altLang="en-US" sz="2400" b="1" dirty="0"/>
          </a:p>
        </p:txBody>
      </p:sp>
      <p:sp>
        <p:nvSpPr>
          <p:cNvPr id="48" name="오른쪽 화살표 47"/>
          <p:cNvSpPr/>
          <p:nvPr/>
        </p:nvSpPr>
        <p:spPr>
          <a:xfrm rot="1036749">
            <a:off x="9853506" y="2476345"/>
            <a:ext cx="598525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 rot="9273972">
            <a:off x="9851432" y="3755675"/>
            <a:ext cx="598525" cy="202720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42354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Rest API, </a:t>
              </a:r>
              <a:r>
                <a:rPr lang="en-US" altLang="ko-KR" sz="4000" b="1" dirty="0" err="1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Json</a:t>
              </a:r>
              <a:r>
                <a:rPr lang="en-US" altLang="ko-KR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 </a:t>
              </a:r>
              <a:r>
                <a:rPr lang="ko-KR" altLang="en-US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통신 개념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29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2" t="7813" b="7813"/>
          <a:stretch/>
        </p:blipFill>
        <p:spPr>
          <a:xfrm>
            <a:off x="-1" y="0"/>
            <a:ext cx="12181114" cy="68580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466" y="309254"/>
            <a:ext cx="2744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Rest API</a:t>
            </a:r>
            <a:r>
              <a:rPr lang="ko-KR" altLang="en-US" sz="4800" b="1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?</a:t>
            </a:r>
            <a:endParaRPr lang="ko-KR" altLang="en-US" sz="4800" b="1" dirty="0">
              <a:solidFill>
                <a:schemeClr val="bg1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Ebrima" panose="02000000000000000000" pitchFamily="2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5680" y="1089877"/>
            <a:ext cx="843791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응용 프로그램에서 사용할 수 있도록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 체제나 프로그래밍 언어가 제공하는 기능을 제어할 수 있게 만든 인터페이스를 뜻한다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위키백과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5508" y="2626145"/>
            <a:ext cx="8437914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Programing Interface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용어로써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 응용프로그램에서 데이터를 주고 받기 위한 방법을 의미합니다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구름 모양 설명선 1"/>
          <p:cNvSpPr/>
          <p:nvPr/>
        </p:nvSpPr>
        <p:spPr>
          <a:xfrm>
            <a:off x="8543925" y="1266825"/>
            <a:ext cx="2514600" cy="717528"/>
          </a:xfrm>
          <a:prstGeom prst="cloudCallout">
            <a:avLst>
              <a:gd name="adj1" fmla="val -70833"/>
              <a:gd name="adj2" fmla="val 8904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무슨말이지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구름 모양 설명선 8"/>
          <p:cNvSpPr/>
          <p:nvPr/>
        </p:nvSpPr>
        <p:spPr>
          <a:xfrm>
            <a:off x="8543925" y="2161301"/>
            <a:ext cx="2514600" cy="717528"/>
          </a:xfrm>
          <a:prstGeom prst="cloudCallout">
            <a:avLst>
              <a:gd name="adj1" fmla="val -73105"/>
              <a:gd name="adj2" fmla="val 5586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조금만 더 쉽게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28825" y="3518581"/>
            <a:ext cx="8412050" cy="3205019"/>
            <a:chOff x="2028825" y="3518581"/>
            <a:chExt cx="8412050" cy="3205019"/>
          </a:xfrm>
        </p:grpSpPr>
        <p:pic>
          <p:nvPicPr>
            <p:cNvPr id="4100" name="Picture 4" descr="맥도날드 키오스크 이미지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1" t="1487" r="58802" b="880"/>
            <a:stretch/>
          </p:blipFill>
          <p:spPr bwMode="auto">
            <a:xfrm>
              <a:off x="2028825" y="3533775"/>
              <a:ext cx="1580816" cy="2465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맥도날드 햄버거 조리실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1" t="-41" r="21354" b="3397"/>
            <a:stretch/>
          </p:blipFill>
          <p:spPr bwMode="auto">
            <a:xfrm>
              <a:off x="4764465" y="5275800"/>
              <a:ext cx="1855867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맥도날드 햄버거 조리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345" b="3249"/>
            <a:stretch/>
          </p:blipFill>
          <p:spPr bwMode="auto">
            <a:xfrm>
              <a:off x="7920603" y="3518581"/>
              <a:ext cx="2520272" cy="2347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오른쪽 화살표 3"/>
            <p:cNvSpPr/>
            <p:nvPr/>
          </p:nvSpPr>
          <p:spPr>
            <a:xfrm>
              <a:off x="4095750" y="4254588"/>
              <a:ext cx="3362325" cy="295275"/>
            </a:xfrm>
            <a:prstGeom prst="rightArrow">
              <a:avLst>
                <a:gd name="adj1" fmla="val 50000"/>
                <a:gd name="adj2" fmla="val 20161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오른쪽 화살표 16"/>
            <p:cNvSpPr/>
            <p:nvPr/>
          </p:nvSpPr>
          <p:spPr>
            <a:xfrm rot="10800000">
              <a:off x="4115257" y="4813691"/>
              <a:ext cx="3362325" cy="295275"/>
            </a:xfrm>
            <a:prstGeom prst="rightArrow">
              <a:avLst>
                <a:gd name="adj1" fmla="val 50000"/>
                <a:gd name="adj2" fmla="val 20161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50935" y="3754157"/>
              <a:ext cx="1723549" cy="473206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햄버거 주문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85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2" t="7813" b="7813"/>
          <a:stretch/>
        </p:blipFill>
        <p:spPr>
          <a:xfrm>
            <a:off x="-1" y="0"/>
            <a:ext cx="12181114" cy="68580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7466" y="309254"/>
            <a:ext cx="2744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Rest API</a:t>
            </a:r>
            <a:r>
              <a:rPr lang="ko-KR" altLang="en-US" sz="4800" b="1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란</a:t>
            </a:r>
            <a:r>
              <a:rPr lang="en-US" altLang="ko-KR" sz="4800" b="1" dirty="0">
                <a:solidFill>
                  <a:schemeClr val="bg1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?</a:t>
            </a:r>
            <a:endParaRPr lang="ko-KR" altLang="en-US" sz="4800" b="1" dirty="0">
              <a:solidFill>
                <a:schemeClr val="bg1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Ebrima" panose="02000000000000000000" pitchFamily="2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5680" y="1089877"/>
            <a:ext cx="843791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: Representational State Transfer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약자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상에서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사이의 통신 방식 중 하나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 URI(Uniform Resource Identifier)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자원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(Resource)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명시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http://catch.programing.com/student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 Method(POST, GET, PUT, DELETE)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해당 자원에 대한 행위를 적용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 :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(POST)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 :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(GET)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: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(PUT)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 :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(DELETE)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2706" y="1464101"/>
            <a:ext cx="4703988" cy="1488649"/>
            <a:chOff x="4962525" y="1464101"/>
            <a:chExt cx="4703988" cy="1488649"/>
          </a:xfrm>
        </p:grpSpPr>
        <p:sp>
          <p:nvSpPr>
            <p:cNvPr id="2" name="모서리가 둥근 사각형 설명선 1"/>
            <p:cNvSpPr/>
            <p:nvPr/>
          </p:nvSpPr>
          <p:spPr>
            <a:xfrm>
              <a:off x="6963814" y="1464101"/>
              <a:ext cx="2702699" cy="545674"/>
            </a:xfrm>
            <a:prstGeom prst="wedgeRoundRectCallout">
              <a:avLst>
                <a:gd name="adj1" fmla="val -85682"/>
                <a:gd name="adj2" fmla="val 167768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자원 </a:t>
              </a:r>
              <a:r>
                <a:rPr lang="en-US" altLang="ko-KR" dirty="0"/>
                <a:t>(Resource)</a:t>
              </a:r>
              <a:r>
                <a:rPr lang="ko-KR" altLang="en-US" dirty="0"/>
                <a:t>을 표시</a:t>
              </a: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4962525" y="2609850"/>
              <a:ext cx="942975" cy="3429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53151" y="3557293"/>
            <a:ext cx="5378254" cy="767057"/>
            <a:chOff x="1353151" y="3557293"/>
            <a:chExt cx="5378254" cy="767057"/>
          </a:xfrm>
        </p:grpSpPr>
        <p:sp>
          <p:nvSpPr>
            <p:cNvPr id="13" name="모서리가 둥근 사각형 설명선 12"/>
            <p:cNvSpPr/>
            <p:nvPr/>
          </p:nvSpPr>
          <p:spPr>
            <a:xfrm>
              <a:off x="4028706" y="3557293"/>
              <a:ext cx="2702699" cy="545674"/>
            </a:xfrm>
            <a:prstGeom prst="wedgeRoundRectCallout">
              <a:avLst>
                <a:gd name="adj1" fmla="val -110351"/>
                <a:gd name="adj2" fmla="val 29870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해당 자원으로 무엇 을 할지 </a:t>
              </a:r>
              <a:r>
                <a:rPr lang="en-US" altLang="ko-KR" dirty="0"/>
                <a:t>(</a:t>
              </a:r>
              <a:r>
                <a:rPr lang="ko-KR" altLang="en-US" dirty="0"/>
                <a:t>행위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353151" y="3989600"/>
              <a:ext cx="894749" cy="3347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41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テキスト ボックス 11"/>
          <p:cNvSpPr txBox="1"/>
          <p:nvPr/>
        </p:nvSpPr>
        <p:spPr>
          <a:xfrm>
            <a:off x="387466" y="309254"/>
            <a:ext cx="2124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json</a:t>
            </a:r>
            <a:r>
              <a:rPr lang="en-US" altLang="ko-KR" sz="4800" b="1" dirty="0"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 </a:t>
            </a:r>
            <a:r>
              <a:rPr lang="ko-KR" altLang="en-US" sz="4800" b="1" dirty="0"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이란</a:t>
            </a:r>
            <a:r>
              <a:rPr lang="en-US" altLang="ko-KR" sz="4800" b="1" dirty="0">
                <a:latin typeface="나눔손글씨 붓" panose="03060600000000000000" pitchFamily="66" charset="-127"/>
                <a:ea typeface="나눔손글씨 붓" panose="03060600000000000000" pitchFamily="66" charset="-127"/>
                <a:cs typeface="Ebrima" panose="02000000000000000000" pitchFamily="2" charset="0"/>
              </a:rPr>
              <a:t>?</a:t>
            </a:r>
            <a:endParaRPr lang="ko-KR" altLang="en-US" sz="4800" b="1" dirty="0">
              <a:latin typeface="나눔손글씨 붓" panose="03060600000000000000" pitchFamily="66" charset="-127"/>
              <a:ea typeface="나눔손글씨 붓" panose="03060600000000000000" pitchFamily="66" charset="-127"/>
              <a:cs typeface="Ebrima" panose="02000000000000000000" pitchFamily="2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5680" y="1089877"/>
            <a:ext cx="84379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 Object Notation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의미의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축약어로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데이터를 저장하거나 전송할 때 많이 사용되는 경량의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교환 형식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서버와 클라이언트 간의 교류에서 일반적으로 많이 사용된다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자바스크립트의 문법과 굉장히 유사하지만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형식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(String)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뿐이다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언어에 종속되지 않으며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대부분의 프로그래밍 언어에서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포맷의 데이터를 핸들링 할 수 있는 라이브러리를 제공한다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78700" y="5041790"/>
            <a:ext cx="4257675" cy="1569660"/>
          </a:xfrm>
          <a:prstGeom prst="rect">
            <a:avLst/>
          </a:prstGeom>
          <a:solidFill>
            <a:srgbClr val="FBFC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{ 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Fira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dirty="0">
                <a:solidFill>
                  <a:srgbClr val="24292E"/>
                </a:solidFill>
                <a:latin typeface="Arial Unicode MS"/>
                <a:ea typeface="Fira Mono"/>
              </a:rPr>
              <a:t> 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“mentors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": [ 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Fira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dirty="0">
                <a:solidFill>
                  <a:srgbClr val="24292E"/>
                </a:solidFill>
                <a:latin typeface="Arial Unicode MS"/>
                <a:ea typeface="Fira Mono"/>
              </a:rPr>
              <a:t>	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{ "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name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": “</a:t>
            </a:r>
            <a:r>
              <a:rPr kumimoji="0" lang="en-US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Sungil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", "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lastName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": 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Kim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" }, 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Fira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dirty="0">
                <a:solidFill>
                  <a:srgbClr val="24292E"/>
                </a:solidFill>
                <a:latin typeface="Arial Unicode MS"/>
                <a:ea typeface="Fira Mono"/>
              </a:rPr>
              <a:t>	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{ "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name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": “</a:t>
            </a:r>
            <a:r>
              <a:rPr kumimoji="0" lang="en-US" altLang="ko-KR" sz="1200" b="1" dirty="0" err="1">
                <a:solidFill>
                  <a:srgbClr val="24292E"/>
                </a:solidFill>
                <a:latin typeface="Arial Unicode MS"/>
                <a:ea typeface="Fira Mono"/>
              </a:rPr>
              <a:t>Minjung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", "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lastName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": 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Koo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" }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Fira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dirty="0">
                <a:solidFill>
                  <a:srgbClr val="24292E"/>
                </a:solidFill>
                <a:latin typeface="Arial Unicode MS"/>
                <a:ea typeface="Fira Mono"/>
              </a:rPr>
              <a:t>	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] 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Fira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dirty="0">
                <a:solidFill>
                  <a:srgbClr val="24292E"/>
                </a:solidFill>
                <a:latin typeface="Arial Unicode MS"/>
                <a:ea typeface="Fira Mono"/>
              </a:rPr>
              <a:t> “</a:t>
            </a:r>
            <a:r>
              <a:rPr kumimoji="0" lang="en-US" altLang="ko-KR" sz="1200" b="1" dirty="0" err="1">
                <a:solidFill>
                  <a:srgbClr val="24292E"/>
                </a:solidFill>
                <a:latin typeface="Arial Unicode MS"/>
                <a:ea typeface="Fira Mono"/>
              </a:rPr>
              <a:t>mentorCount</a:t>
            </a:r>
            <a:r>
              <a:rPr kumimoji="0" lang="en-US" altLang="ko-KR" sz="1200" b="1" dirty="0">
                <a:solidFill>
                  <a:srgbClr val="24292E"/>
                </a:solidFill>
                <a:latin typeface="Arial Unicode MS"/>
                <a:ea typeface="Fira Mono"/>
              </a:rPr>
              <a:t>” :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 </a:t>
            </a:r>
            <a:r>
              <a:rPr kumimoji="0" lang="en-US" altLang="ko-KR" sz="1200" b="1" dirty="0">
                <a:solidFill>
                  <a:srgbClr val="24292E"/>
                </a:solidFill>
                <a:latin typeface="Arial Unicode MS"/>
                <a:ea typeface="Fira Mono"/>
              </a:rPr>
              <a:t>“</a:t>
            </a:r>
            <a:r>
              <a:rPr kumimoji="0" lang="en-US" altLang="ko-KR" sz="1200" b="1" dirty="0" err="1">
                <a:solidFill>
                  <a:srgbClr val="24292E"/>
                </a:solidFill>
                <a:latin typeface="Arial Unicode MS"/>
                <a:ea typeface="Fira Mono"/>
              </a:rPr>
              <a:t>programName</a:t>
            </a:r>
            <a:r>
              <a:rPr kumimoji="0" lang="en-US" altLang="ko-KR" sz="1200" b="1" dirty="0">
                <a:solidFill>
                  <a:srgbClr val="24292E"/>
                </a:solidFill>
                <a:latin typeface="Arial Unicode MS"/>
                <a:ea typeface="Fira Mono"/>
              </a:rPr>
              <a:t>” : “</a:t>
            </a:r>
            <a:r>
              <a:rPr kumimoji="0" lang="ko-KR" altLang="en-US" sz="1200" b="1" dirty="0" err="1">
                <a:solidFill>
                  <a:srgbClr val="24292E"/>
                </a:solidFill>
                <a:latin typeface="Arial Unicode MS"/>
                <a:ea typeface="Fira Mono"/>
              </a:rPr>
              <a:t>현직자와</a:t>
            </a:r>
            <a:r>
              <a:rPr kumimoji="0" lang="ko-KR" altLang="en-US" sz="1200" b="1" dirty="0">
                <a:solidFill>
                  <a:srgbClr val="24292E"/>
                </a:solidFill>
                <a:latin typeface="Arial Unicode MS"/>
                <a:ea typeface="Fira Mono"/>
              </a:rPr>
              <a:t> 함께하는 프로그래밍</a:t>
            </a:r>
            <a:r>
              <a:rPr kumimoji="0" lang="en-US" altLang="ko-KR" sz="1200" b="1" dirty="0">
                <a:solidFill>
                  <a:srgbClr val="24292E"/>
                </a:solidFill>
                <a:latin typeface="Arial Unicode MS"/>
                <a:ea typeface="Fira Mono"/>
              </a:rPr>
              <a:t>＂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Fira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Fira Mono"/>
              </a:rPr>
              <a:t>}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212" y="4823612"/>
            <a:ext cx="3095625" cy="1828800"/>
          </a:xfrm>
          <a:prstGeom prst="rect">
            <a:avLst/>
          </a:prstGeom>
        </p:spPr>
      </p:pic>
      <p:sp>
        <p:nvSpPr>
          <p:cNvPr id="2" name="구름 1">
            <a:extLst>
              <a:ext uri="{FF2B5EF4-FFF2-40B4-BE49-F238E27FC236}">
                <a16:creationId xmlns:a16="http://schemas.microsoft.com/office/drawing/2014/main" id="{D861586A-B769-3742-B9B3-9D21039663FC}"/>
              </a:ext>
            </a:extLst>
          </p:cNvPr>
          <p:cNvSpPr/>
          <p:nvPr/>
        </p:nvSpPr>
        <p:spPr>
          <a:xfrm>
            <a:off x="3448594" y="2690949"/>
            <a:ext cx="5682343" cy="159366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이해가 잘 안되어도 다음 시간에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실습과 함께 더 설명해드릴게요</a:t>
            </a:r>
            <a:r>
              <a:rPr kumimoji="1" lang="en-US" altLang="ko-KR" b="1" dirty="0">
                <a:solidFill>
                  <a:schemeClr val="tx1"/>
                </a:solidFill>
              </a:rPr>
              <a:t>!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7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9613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Framework </a:t>
              </a:r>
              <a:r>
                <a:rPr lang="ko-KR" altLang="en-US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개요 </a:t>
              </a:r>
              <a:r>
                <a:rPr lang="en-US" altLang="ko-KR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&amp;</a:t>
              </a:r>
            </a:p>
            <a:p>
              <a:r>
                <a:rPr lang="en-US" altLang="ko-KR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Spring Framework </a:t>
              </a:r>
              <a:r>
                <a:rPr lang="ko-KR" altLang="en-US" sz="4000" b="1" dirty="0">
                  <a:solidFill>
                    <a:schemeClr val="bg1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Ebrima" panose="02000000000000000000" pitchFamily="2" charset="0"/>
                </a:rPr>
                <a:t>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2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430111"/>
            <a:ext cx="4115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Framework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개요</a:t>
            </a:r>
            <a:endParaRPr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312761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53985" y="14613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650" y="136133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11111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</a:t>
            </a:r>
            <a:r>
              <a:rPr lang="ko-KR" altLang="en-US" b="1" dirty="0">
                <a:solidFill>
                  <a:srgbClr val="11111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b="1" dirty="0">
                <a:solidFill>
                  <a:srgbClr val="11111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r>
              <a:rPr lang="en" altLang="ko-KR" dirty="0" err="1"/>
              <a:t>GoF</a:t>
            </a:r>
            <a:r>
              <a:rPr lang="ko-KR" altLang="en-US" dirty="0"/>
              <a:t>의 디자인 패턴으로 유명한 </a:t>
            </a:r>
            <a:r>
              <a:rPr lang="ko-KR" altLang="en-US" dirty="0" err="1"/>
              <a:t>랄프</a:t>
            </a:r>
            <a:r>
              <a:rPr lang="ko-KR" altLang="en-US" dirty="0"/>
              <a:t> 존슨</a:t>
            </a:r>
            <a:r>
              <a:rPr lang="en-US" altLang="ko-KR" dirty="0"/>
              <a:t>(</a:t>
            </a:r>
            <a:r>
              <a:rPr lang="en" altLang="ko-KR" dirty="0"/>
              <a:t>Ralph Johnson) </a:t>
            </a:r>
            <a:r>
              <a:rPr lang="ko-KR" altLang="en-US" dirty="0"/>
              <a:t>교수는 프레임워크를 다음과 같이 정의하였다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b="1" dirty="0"/>
              <a:t>"</a:t>
            </a:r>
            <a:r>
              <a:rPr lang="ko-KR" altLang="en-US" b="1" dirty="0"/>
              <a:t>소프트웨어의 구체적인 부분에 해당하는 설계와 구현을 재사용이 가능하게끔 일련의 </a:t>
            </a:r>
            <a:r>
              <a:rPr lang="ko-KR" altLang="en-US" b="1" dirty="0" err="1"/>
              <a:t>협업화된</a:t>
            </a:r>
            <a:r>
              <a:rPr lang="ko-KR" altLang="en-US" b="1" dirty="0"/>
              <a:t> 형태로 클래스들을 제공하는 것</a:t>
            </a:r>
            <a:r>
              <a:rPr lang="en-US" altLang="ko-KR" b="1" dirty="0"/>
              <a:t>"</a:t>
            </a:r>
            <a:endParaRPr lang="ko-KR" altLang="en-US" dirty="0"/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구름 모양 설명선[C] 5">
            <a:extLst>
              <a:ext uri="{FF2B5EF4-FFF2-40B4-BE49-F238E27FC236}">
                <a16:creationId xmlns:a16="http://schemas.microsoft.com/office/drawing/2014/main" id="{541B6892-C239-764C-9DD9-74660B9C761B}"/>
              </a:ext>
            </a:extLst>
          </p:cNvPr>
          <p:cNvSpPr/>
          <p:nvPr/>
        </p:nvSpPr>
        <p:spPr>
          <a:xfrm>
            <a:off x="6978869" y="1646016"/>
            <a:ext cx="2543504" cy="869479"/>
          </a:xfrm>
          <a:prstGeom prst="cloudCallout">
            <a:avLst>
              <a:gd name="adj1" fmla="val -58024"/>
              <a:gd name="adj2" fmla="val 697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이게 </a:t>
            </a:r>
            <a:r>
              <a:rPr lang="ko-KR" altLang="en-US" dirty="0" err="1"/>
              <a:t>무슨말이지</a:t>
            </a:r>
            <a:r>
              <a:rPr lang="en-US" altLang="ko-KR" dirty="0"/>
              <a:t>?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F52BCF-3DED-CA46-B610-FE4993E6291B}"/>
              </a:ext>
            </a:extLst>
          </p:cNvPr>
          <p:cNvSpPr/>
          <p:nvPr/>
        </p:nvSpPr>
        <p:spPr>
          <a:xfrm>
            <a:off x="755650" y="38171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재사용이 가능하다 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라이브러리와 비슷한 개념인데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2D69BB-EA9D-E844-9C5C-FE20BF25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4" y="4579473"/>
            <a:ext cx="3175000" cy="1193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425612-5147-D740-800D-5559DCCA6E1A}"/>
              </a:ext>
            </a:extLst>
          </p:cNvPr>
          <p:cNvGrpSpPr/>
          <p:nvPr/>
        </p:nvGrpSpPr>
        <p:grpSpPr>
          <a:xfrm>
            <a:off x="4191434" y="4299152"/>
            <a:ext cx="2787435" cy="2033042"/>
            <a:chOff x="4064215" y="4315507"/>
            <a:chExt cx="2806824" cy="21170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25FD449-D738-A148-A3FC-F9D0B077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300" y="4315507"/>
              <a:ext cx="787400" cy="7874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BAC5CB2-8483-1744-924A-C60DD1B95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9739" y="5086332"/>
              <a:ext cx="1511300" cy="13462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1D2F8F-C16E-FC4B-B232-861AE70A8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4215" y="4607408"/>
              <a:ext cx="1344632" cy="1344632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E46FF8-8B71-764D-A9A9-8C0340CE1B74}"/>
              </a:ext>
            </a:extLst>
          </p:cNvPr>
          <p:cNvSpPr/>
          <p:nvPr/>
        </p:nvSpPr>
        <p:spPr>
          <a:xfrm>
            <a:off x="1094758" y="6147528"/>
            <a:ext cx="1569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F48EB3-5CA0-8543-AC93-951A694D4624}"/>
              </a:ext>
            </a:extLst>
          </p:cNvPr>
          <p:cNvSpPr/>
          <p:nvPr/>
        </p:nvSpPr>
        <p:spPr>
          <a:xfrm>
            <a:off x="4635224" y="6147528"/>
            <a:ext cx="1569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3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8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575</Words>
  <Application>Microsoft Macintosh PowerPoint</Application>
  <PresentationFormat>와이드스크린</PresentationFormat>
  <Paragraphs>106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나눔바른고딕</vt:lpstr>
      <vt:lpstr>나눔손글씨 붓</vt:lpstr>
      <vt:lpstr>맑은 고딕</vt:lpstr>
      <vt:lpstr>Arial Unicode MS</vt:lpstr>
      <vt:lpstr>Ebrima</vt:lpstr>
      <vt:lpstr>Fira Mono</vt:lpstr>
      <vt:lpstr>Arial</vt:lpstr>
      <vt:lpstr>Calibri</vt:lpstr>
      <vt:lpstr>Century Gothic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Microsoft Office User</cp:lastModifiedBy>
  <cp:revision>49</cp:revision>
  <dcterms:created xsi:type="dcterms:W3CDTF">2018-08-02T00:16:13Z</dcterms:created>
  <dcterms:modified xsi:type="dcterms:W3CDTF">2020-05-23T03:02:52Z</dcterms:modified>
</cp:coreProperties>
</file>